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97" r:id="rId2"/>
    <p:sldId id="261" r:id="rId3"/>
    <p:sldId id="273" r:id="rId4"/>
    <p:sldId id="274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62" r:id="rId15"/>
    <p:sldId id="29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6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FCAC1-2A9D-4FDF-B39E-E4E83557C4D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65B7F-F9A8-403A-A06A-772C19592D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6334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F5644-C22C-4D14-8A2A-7CB92F790096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70024-ECFB-4907-B65B-9306D1AA25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lu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hyperlink" Target="https://ru.wikipedia.org/wiki/%D0%94%D1%80%D0%B0%D0%BC%D0%B0%D1%82%D1%83%D1%80%D0%B3%D0%B8%D1%8F" TargetMode="External"/><Relationship Id="rId7" Type="http://schemas.openxmlformats.org/officeDocument/2006/relationships/image" Target="../media/image30.jpeg"/><Relationship Id="rId2" Type="http://schemas.openxmlformats.org/officeDocument/2006/relationships/hyperlink" Target="https://ru.wikipedia.org/wiki/%D0%98%D1%81%D0%BA%D1%83%D1%81%D1%81%D1%82%D0%B2%D0%B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/index.php?title=%D0%A5%D0%B0%D1%80%D0%B0%D0%BA%D1%82%D0%B5%D1%80%D0%BD%D1%8B%D0%B9_%D1%82%D0%B0%D0%BD%D0%B5%D1%86&amp;action=edit&amp;redlink=1" TargetMode="External"/><Relationship Id="rId5" Type="http://schemas.openxmlformats.org/officeDocument/2006/relationships/hyperlink" Target="https://ru.wikipedia.org/wiki/%D0%9A%D0%BB%D0%B0%D1%81%D1%81%D0%B8%D1%87%D0%B5%D1%81%D0%BA%D0%B8%D0%B9_%D1%82%D0%B0%D0%BD%D0%B5%D1%86" TargetMode="External"/><Relationship Id="rId4" Type="http://schemas.openxmlformats.org/officeDocument/2006/relationships/hyperlink" Target="https://ru.wikipedia.org/wiki/XX_%D0%B2%D0%B5%D0%BA" TargetMode="External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340768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Georgia" pitchFamily="18" charset="0"/>
              </a:rPr>
              <a:t>Синтез искусств </a:t>
            </a:r>
          </a:p>
          <a:p>
            <a:pPr algn="ctr"/>
            <a:r>
              <a:rPr lang="ru-RU" sz="6000" dirty="0" smtClean="0">
                <a:latin typeface="Georgia" pitchFamily="18" charset="0"/>
              </a:rPr>
              <a:t>в театре</a:t>
            </a:r>
            <a:endParaRPr lang="ru-RU" sz="6000" dirty="0"/>
          </a:p>
        </p:txBody>
      </p:sp>
    </p:spTree>
  </p:cSld>
  <p:clrMapOvr>
    <a:masterClrMapping/>
  </p:clrMapOvr>
  <p:transition spd="med">
    <p:plu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0"/>
            <a:ext cx="1309974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Опера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48680"/>
            <a:ext cx="8496944" cy="1938992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Опера — вид театрального искусства, в котором сценическое действие тесно слито с музыкой — вокальной и оркестровой. В опере объединяется сольное и хоровое пение, различного рода ансамбли, симфонический оркестр, декорации и костюмы а также балетные сцены.</a:t>
            </a:r>
          </a:p>
          <a:p>
            <a:pPr algn="ctr"/>
            <a:r>
              <a:rPr lang="ru-RU" sz="2000" dirty="0" smtClean="0"/>
              <a:t>Оперные постановки обычно осуществляются в специально оборудованных </a:t>
            </a:r>
            <a:r>
              <a:rPr lang="ru-RU" sz="2000" b="1" i="1" dirty="0" smtClean="0"/>
              <a:t>оперных театрах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AutoShape 2" descr="В Москве выступят &quot;Королевы оперы&quot;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4" descr="В Москве выступят &quot;Королевы оперы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564904"/>
            <a:ext cx="6304718" cy="4293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06800428"/>
      </p:ext>
    </p:extLst>
  </p:cSld>
  <p:clrMapOvr>
    <a:masterClrMapping/>
  </p:clrMapOvr>
  <p:transition spd="med">
    <p:plu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1196738" cy="5847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Балет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697552"/>
            <a:ext cx="4824536" cy="389337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900" dirty="0"/>
              <a:t>вид сценического </a:t>
            </a:r>
            <a:r>
              <a:rPr lang="ru-RU" sz="1900" dirty="0">
                <a:hlinkClick r:id="rId2" tooltip="Искусство"/>
              </a:rPr>
              <a:t>искусства</a:t>
            </a:r>
            <a:r>
              <a:rPr lang="ru-RU" sz="1900" dirty="0"/>
              <a:t>; спектакль, содержание которого воплощается в музыкально-хореографических образах. В основе классического балетного спектакля лежит определённый сюжет, </a:t>
            </a:r>
            <a:r>
              <a:rPr lang="ru-RU" sz="1900" dirty="0" smtClean="0">
                <a:hlinkClick r:id="rId3" tooltip="Драматургия"/>
              </a:rPr>
              <a:t>драматургический</a:t>
            </a:r>
            <a:r>
              <a:rPr lang="ru-RU" sz="1900" dirty="0" smtClean="0"/>
              <a:t> замысел</a:t>
            </a:r>
            <a:r>
              <a:rPr lang="ru-RU" sz="1900" dirty="0"/>
              <a:t>, </a:t>
            </a:r>
            <a:r>
              <a:rPr lang="ru-RU" sz="1900" dirty="0" smtClean="0"/>
              <a:t>в</a:t>
            </a:r>
            <a:r>
              <a:rPr lang="ru-RU" sz="1900" dirty="0"/>
              <a:t> </a:t>
            </a:r>
            <a:r>
              <a:rPr lang="ru-RU" sz="1900" dirty="0">
                <a:hlinkClick r:id="rId4" tooltip="XX век"/>
              </a:rPr>
              <a:t>XX веке</a:t>
            </a:r>
            <a:r>
              <a:rPr lang="ru-RU" sz="1900" dirty="0"/>
              <a:t> появился бессюжетный балет, драматургия которого основана на развитии, заложенном в музыке. Основными видами танца в балете </a:t>
            </a:r>
            <a:r>
              <a:rPr lang="ru-RU" sz="1900" dirty="0" smtClean="0"/>
              <a:t>являются </a:t>
            </a:r>
            <a:r>
              <a:rPr lang="ru-RU" sz="1900" dirty="0" smtClean="0">
                <a:hlinkClick r:id="rId5" tooltip="Классический танец"/>
              </a:rPr>
              <a:t>классический </a:t>
            </a:r>
            <a:r>
              <a:rPr lang="ru-RU" sz="1900" dirty="0">
                <a:hlinkClick r:id="rId5" tooltip="Классический танец"/>
              </a:rPr>
              <a:t>танец</a:t>
            </a:r>
            <a:r>
              <a:rPr lang="ru-RU" sz="1900" dirty="0"/>
              <a:t> и </a:t>
            </a:r>
            <a:r>
              <a:rPr lang="ru-RU" sz="1900" dirty="0">
                <a:hlinkClick r:id="rId6" tooltip="Характерный танец (страница отсутствует)"/>
              </a:rPr>
              <a:t>характерный танец</a:t>
            </a:r>
            <a:r>
              <a:rPr lang="ru-RU" sz="1900" dirty="0"/>
              <a:t>, к которому начиная с XIX века относятся народные и национальные </a:t>
            </a:r>
            <a:r>
              <a:rPr lang="ru-RU" sz="1900" dirty="0" smtClean="0"/>
              <a:t>танцы.</a:t>
            </a:r>
            <a:endParaRPr lang="ru-RU" sz="1900" dirty="0"/>
          </a:p>
        </p:txBody>
      </p:sp>
      <p:sp>
        <p:nvSpPr>
          <p:cNvPr id="4" name="AutoShape 2" descr="Free ballet clip 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Изящные балерины, танцовщицы, пуанты, балет, танец - клипарт…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Изящные балерины, танцовщицы, пуанты, балет, танец - клипарт…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12" descr="Изящные балерины, танцовщицы, пуанты, балет, танец - клипарт на прозрачном фоне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3561"/>
          <a:stretch>
            <a:fillRect/>
          </a:stretch>
        </p:blipFill>
        <p:spPr bwMode="auto">
          <a:xfrm>
            <a:off x="1043607" y="1196752"/>
            <a:ext cx="3168353" cy="1500799"/>
          </a:xfrm>
          <a:prstGeom prst="rect">
            <a:avLst/>
          </a:prstGeom>
          <a:noFill/>
        </p:spPr>
      </p:pic>
      <p:pic>
        <p:nvPicPr>
          <p:cNvPr id="8" name="Picture 14" descr="Изящные балерины, танцовщицы, пуанты, балет, танец - клипарт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97297" y="0"/>
            <a:ext cx="4051167" cy="2924944"/>
          </a:xfrm>
          <a:prstGeom prst="rect">
            <a:avLst/>
          </a:prstGeom>
          <a:noFill/>
        </p:spPr>
      </p:pic>
      <p:pic>
        <p:nvPicPr>
          <p:cNvPr id="10" name="Picture 18" descr="Изящные балерины, танцовщицы, пуанты, балет, танец - клипарт на прозрачном фоне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7425"/>
          <a:stretch>
            <a:fillRect/>
          </a:stretch>
        </p:blipFill>
        <p:spPr bwMode="auto">
          <a:xfrm>
            <a:off x="5940152" y="2853716"/>
            <a:ext cx="3203848" cy="3664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45922762"/>
      </p:ext>
    </p:extLst>
  </p:cSld>
  <p:clrMapOvr>
    <a:masterClrMapping/>
  </p:clrMapOvr>
  <p:transition spd="med">
    <p:plu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332656"/>
            <a:ext cx="2265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Пантомима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00808"/>
            <a:ext cx="4572000" cy="163121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 dirty="0"/>
              <a:t>вид сценического искусства, в котором основным средством создания художественного образа является пластика человеческого тела, без использования слов.</a:t>
            </a:r>
          </a:p>
        </p:txBody>
      </p:sp>
      <p:pic>
        <p:nvPicPr>
          <p:cNvPr id="4" name="Picture 4" descr="ИГРА от 30.07.2012 - Пабы Хогсмит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0"/>
            <a:ext cx="3129078" cy="2076822"/>
          </a:xfrm>
          <a:prstGeom prst="rect">
            <a:avLst/>
          </a:prstGeom>
          <a:noFill/>
        </p:spPr>
      </p:pic>
      <p:pic>
        <p:nvPicPr>
          <p:cNvPr id="5" name="Picture 10" descr="Питер. Срочно нужны мимы на проект! от 1500/день ВКонтакте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1171437" cy="1872208"/>
          </a:xfrm>
          <a:prstGeom prst="rect">
            <a:avLst/>
          </a:prstGeom>
          <a:noFill/>
        </p:spPr>
      </p:pic>
      <p:pic>
        <p:nvPicPr>
          <p:cNvPr id="6" name="Picture 2" descr="Аватар 75 x 75 - Мим в тельняшке :: Театр :: Профессии и хобби :: Коллекция аватаров AVATAR-MIX.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17032"/>
            <a:ext cx="3333750" cy="3333750"/>
          </a:xfrm>
          <a:prstGeom prst="rect">
            <a:avLst/>
          </a:prstGeom>
          <a:noFill/>
        </p:spPr>
      </p:pic>
      <p:pic>
        <p:nvPicPr>
          <p:cNvPr id="7" name="Picture 4" descr="Прочее Gif анимация, аватары, скачать анимацию, анимация для сайта, форума, блога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94629" y="3936671"/>
            <a:ext cx="2585484" cy="2801608"/>
          </a:xfrm>
          <a:prstGeom prst="rect">
            <a:avLst/>
          </a:prstGeom>
          <a:noFill/>
        </p:spPr>
      </p:pic>
      <p:pic>
        <p:nvPicPr>
          <p:cNvPr id="8" name="Picture 6" descr="Валерий и Глеб, Дуэт мимов. TREDA - заказ артистов, Москва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19464" y="1700808"/>
            <a:ext cx="4824536" cy="3213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5890169"/>
      </p:ext>
    </p:extLst>
  </p:cSld>
  <p:clrMapOvr>
    <a:masterClrMapping/>
  </p:clrMapOvr>
  <p:transition spd="med">
    <p:plu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4716016" cy="4093428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Театр кукол</a:t>
            </a:r>
            <a:r>
              <a:rPr lang="ru-RU" sz="2000" dirty="0" smtClean="0"/>
              <a:t> — одна из разновидностей кукольного вида искусства. </a:t>
            </a:r>
          </a:p>
          <a:p>
            <a:pPr algn="ctr"/>
            <a:r>
              <a:rPr lang="ru-RU" sz="2000" dirty="0" smtClean="0"/>
              <a:t>В спектаклях театра кукол внешность и физические действия персонажей изображаются, как правило, объёмными, полу объёмными (барельефными или горельефными) и плоскими куклами (куклами-актёрами).</a:t>
            </a:r>
          </a:p>
          <a:p>
            <a:pPr algn="ctr"/>
            <a:r>
              <a:rPr lang="ru-RU" sz="2000" dirty="0" smtClean="0"/>
              <a:t> Куклы-актёры обычно управляются и приводятся в движение людьми, актёрами-кукловодами, а иногда автоматическими механическими устройствами</a:t>
            </a:r>
            <a:r>
              <a:rPr lang="ru-RU" dirty="0" smtClean="0"/>
              <a:t>.  </a:t>
            </a:r>
            <a:endParaRPr lang="ru-RU" dirty="0"/>
          </a:p>
        </p:txBody>
      </p:sp>
      <p:pic>
        <p:nvPicPr>
          <p:cNvPr id="3" name="Picture 6" descr="Национальная премия для кукольного театра. 21.b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04664"/>
            <a:ext cx="3419872" cy="273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8" descr="Театр кукла - Кукл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573016"/>
            <a:ext cx="3611572" cy="2706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0" descr="анимация_марионетки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603870"/>
            <a:ext cx="1619672" cy="22541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50276155"/>
      </p:ext>
    </p:extLst>
  </p:cSld>
  <p:clrMapOvr>
    <a:masterClrMapping/>
  </p:clrMapOvr>
  <p:transition spd="med">
    <p:plu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4572000" cy="424731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r>
              <a:rPr lang="ru-RU" dirty="0" smtClean="0"/>
              <a:t>Особый  сценический  жанр  —  </a:t>
            </a:r>
            <a:r>
              <a:rPr lang="ru-RU" sz="2000" b="1" i="1" dirty="0" smtClean="0"/>
              <a:t>мюзикл</a:t>
            </a:r>
            <a:r>
              <a:rPr lang="ru-RU" dirty="0" smtClean="0"/>
              <a:t>,  где  в  неразрывном  единстве сливаются  драматическое,  музыкальное,  вокальное,  хореографическое  и пластическое  искусства. Их  сочетание и  взаимосвязь  придают  мюзиклу  особую  динамичность.  Характерной  чертой  многих  мюзиклов  стало  раскрытие  серьезного  содержания  доступными  для  восприятия  художественными средствами.  Мюзикл  впитал  в  себя некоторые  черты  оперетты,  водевиля,  эстрадного  шоу,  варьете,  отличающихся  особым  ощущением  сценического  времени,  броскостью,  яркостью материала.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2132856"/>
            <a:ext cx="3995936" cy="452431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Жанр  мюзикла  сформировался  в США  в  начале  XX в. и  вскоре  начал свое  триумфальное  шествие  по  всему  миру.  Некоторые  зачастую  называют  </a:t>
            </a:r>
            <a:r>
              <a:rPr lang="ru-RU" dirty="0" err="1" smtClean="0"/>
              <a:t>рок-операми</a:t>
            </a:r>
            <a:r>
              <a:rPr lang="ru-RU" dirty="0" smtClean="0"/>
              <a:t>.  При  высочайшем уровне  исполнения  постановка  вокала  или  пластики    в  мюзиклах  и  </a:t>
            </a:r>
            <a:r>
              <a:rPr lang="ru-RU" dirty="0" err="1" smtClean="0"/>
              <a:t>рок-операх</a:t>
            </a:r>
            <a:r>
              <a:rPr lang="ru-RU" dirty="0" smtClean="0"/>
              <a:t>  принципиально  иная,  нежели в  классических  музыкальных  жанрах: голоса  не могут  звучать  </a:t>
            </a:r>
            <a:r>
              <a:rPr lang="ru-RU" dirty="0" err="1" smtClean="0"/>
              <a:t>по-перному</a:t>
            </a:r>
            <a:r>
              <a:rPr lang="ru-RU" dirty="0" smtClean="0"/>
              <a:t>, а танец —  выглядеть  балетным.</a:t>
            </a:r>
          </a:p>
          <a:p>
            <a:r>
              <a:rPr lang="ru-RU" dirty="0" smtClean="0"/>
              <a:t>Многие  мюзиклы  и  </a:t>
            </a:r>
            <a:r>
              <a:rPr lang="ru-RU" dirty="0" err="1" smtClean="0"/>
              <a:t>рок-оперы</a:t>
            </a:r>
            <a:r>
              <a:rPr lang="ru-RU" dirty="0" smtClean="0"/>
              <a:t>    обрели  свою  вторую  жизнь  в  кино  и получили высокие кинематографические  награды.</a:t>
            </a:r>
            <a:endParaRPr lang="ru-RU" dirty="0"/>
          </a:p>
        </p:txBody>
      </p:sp>
      <p:pic>
        <p:nvPicPr>
          <p:cNvPr id="30722" name="Picture 2" descr="МОСКВУ ПОКОРЯТ ЗВУКИ МУЗЫ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3680" y="0"/>
            <a:ext cx="2880320" cy="2115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24" name="Picture 4" descr="День открытых дверей в театре Россия 7 сентября 2013 го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804" y="4293097"/>
            <a:ext cx="3780470" cy="2564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 rot="19900435">
            <a:off x="4125461" y="584848"/>
            <a:ext cx="269817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9968938"/>
              </a:avLst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Мюзикл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7200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Домашнее задание: </a:t>
            </a:r>
          </a:p>
          <a:p>
            <a:pPr algn="ctr"/>
            <a:r>
              <a:rPr lang="ru-RU" sz="4400" b="1" dirty="0" smtClean="0"/>
              <a:t>Выполните </a:t>
            </a:r>
            <a:r>
              <a:rPr lang="ru-RU" sz="4400" b="1" dirty="0" smtClean="0"/>
              <a:t>эскиз</a:t>
            </a:r>
          </a:p>
          <a:p>
            <a:pPr algn="ctr"/>
            <a:r>
              <a:rPr lang="ru-RU" sz="4400" b="1" dirty="0" smtClean="0"/>
              <a:t>т</a:t>
            </a:r>
            <a:r>
              <a:rPr lang="ru-RU" sz="4400" b="1" dirty="0" smtClean="0"/>
              <a:t>еатральной  афиши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</p:spTree>
  </p:cSld>
  <p:clrMapOvr>
    <a:masterClrMapping/>
  </p:clrMapOvr>
  <p:transition spd="med">
    <p:plu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4" name="Picture 10" descr="Cпутниковое телевидение &quot;Hовости ХХХ каналов&quot;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4521233"/>
            <a:ext cx="3312368" cy="233676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980728"/>
            <a:ext cx="9144000" cy="101566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В театре, кино, </a:t>
            </a:r>
            <a:r>
              <a:rPr lang="ru-RU" sz="2000" dirty="0" smtClean="0"/>
              <a:t>на</a:t>
            </a:r>
            <a:r>
              <a:rPr lang="ru-RU" sz="2000" dirty="0"/>
              <a:t> </a:t>
            </a:r>
            <a:r>
              <a:rPr lang="ru-RU" sz="2000" dirty="0" smtClean="0"/>
              <a:t>телевидении  активно</a:t>
            </a:r>
            <a:r>
              <a:rPr lang="ru-RU" sz="2000" dirty="0"/>
              <a:t>  взаимодействуют  различные виды  искусства.  Синтетическими  видами  искусства  являются  театр  и  кино, </a:t>
            </a:r>
            <a:r>
              <a:rPr lang="ru-RU" sz="2000" dirty="0" smtClean="0"/>
              <a:t>объединяющие</a:t>
            </a:r>
            <a:r>
              <a:rPr lang="ru-RU" sz="2000" dirty="0"/>
              <a:t>  драматическое,  музыкальное,  изобразительное  искусства.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0648"/>
            <a:ext cx="8892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Синтез искусств в театре, кино, на телевидении</a:t>
            </a:r>
            <a:r>
              <a:rPr lang="ru-RU" sz="3200" dirty="0" smtClean="0"/>
              <a:t>.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060848"/>
            <a:ext cx="4572000" cy="378565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r>
              <a:rPr lang="ru-RU" sz="2000" dirty="0" smtClean="0"/>
              <a:t>Зритель  и  слушатель  испытывает на  себе  воздействие  сюжета  литературного произведения,  лежащего  в основе  сценария  фильма  или  либретто спектакля.  Декорации  и  костюмы,  создающие  зрительный образ  спектакля, погружают  его  в  атмосферу  реальности,  в  которой  разворачивается  сюжет. Эмоциональное  переживание  происходящих  на  сцене  коллизий  во  много раз  усиливается  музыкой.</a:t>
            </a:r>
            <a:endParaRPr lang="ru-RU" sz="2000" dirty="0"/>
          </a:p>
        </p:txBody>
      </p:sp>
      <p:pic>
        <p:nvPicPr>
          <p:cNvPr id="31748" name="Picture 4" descr="The World of Independent Films -- Why Television Matters Larry4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5413949"/>
            <a:ext cx="1188640" cy="1444051"/>
          </a:xfrm>
          <a:prstGeom prst="rect">
            <a:avLst/>
          </a:prstGeom>
          <a:noFill/>
        </p:spPr>
      </p:pic>
      <p:pic>
        <p:nvPicPr>
          <p:cNvPr id="31752" name="Picture 8" descr="Clipart Guide - Video Clipart, Clip Art Illustrations, Images, Graphics and Video Pictu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636912"/>
            <a:ext cx="1639786" cy="1656184"/>
          </a:xfrm>
          <a:prstGeom prst="rect">
            <a:avLst/>
          </a:prstGeom>
          <a:noFill/>
        </p:spPr>
      </p:pic>
      <p:pic>
        <p:nvPicPr>
          <p:cNvPr id="31756" name="Picture 12" descr="Theater Masks Line Art Free Clip Art Wedding Dresses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2276872"/>
            <a:ext cx="1872208" cy="180401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190183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sz="2400" dirty="0" smtClean="0"/>
              <a:t>Синтез искусств в Театре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836712"/>
            <a:ext cx="5400600" cy="3785652"/>
          </a:xfrm>
          <a:prstGeom prst="rect">
            <a:avLst/>
          </a:prstGeom>
          <a:ln>
            <a:solidFill>
              <a:srgbClr val="9933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i="1" dirty="0" err="1" smtClean="0">
                <a:solidFill>
                  <a:srgbClr val="C00000"/>
                </a:solidFill>
              </a:rPr>
              <a:t>Теа́тр</a:t>
            </a:r>
            <a:r>
              <a:rPr lang="ru-RU" sz="2000" i="1" dirty="0" smtClean="0">
                <a:solidFill>
                  <a:srgbClr val="C00000"/>
                </a:solidFill>
              </a:rPr>
              <a:t> (греч</a:t>
            </a:r>
            <a:r>
              <a:rPr lang="ru-RU" sz="2000" dirty="0" smtClean="0"/>
              <a:t>.  — место для зрелищ, затем — зрелище — зрелищный вид искусства, представляющий собой синтез различных искусств — литературы,  музыки,  хореографии, вокала, изобразительного искусства и других, обладающий собственной спецификой: отражение действительности, конфликтов, характеров, а также их трактовка и оценка, утверждение тех или иных идей здесь происходит посредством драматического действия, главным носителем которого является актёр</a:t>
            </a:r>
            <a:endParaRPr lang="ru-RU" sz="2000" dirty="0"/>
          </a:p>
        </p:txBody>
      </p:sp>
      <p:pic>
        <p:nvPicPr>
          <p:cNvPr id="4" name="Picture 2" descr="Лента блогов - Портал дополнительного образования Чеченской республики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190183"/>
            <a:ext cx="2952328" cy="2214246"/>
          </a:xfrm>
          <a:prstGeom prst="rect">
            <a:avLst/>
          </a:prstGeom>
          <a:noFill/>
        </p:spPr>
      </p:pic>
      <p:pic>
        <p:nvPicPr>
          <p:cNvPr id="5" name="Picture 4" descr="Названы лауреаты Международной премии Станиславск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80528" y="0"/>
            <a:ext cx="2354074" cy="3134122"/>
          </a:xfrm>
          <a:prstGeom prst="rect">
            <a:avLst/>
          </a:prstGeom>
          <a:noFill/>
        </p:spPr>
      </p:pic>
      <p:sp>
        <p:nvSpPr>
          <p:cNvPr id="6" name="AutoShape 6" descr="Clipart Of A Silhouetted Actor Or Ballerino - Royalty Free Vector Illustration by Prawny Vintage #112033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8" descr="Clipart Of A Silhouetted Actor Or Ballerino - Royalty Free Vector Illustration by Prawny Vintage #112033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r="7601" b="5099"/>
          <a:stretch>
            <a:fillRect/>
          </a:stretch>
        </p:blipFill>
        <p:spPr bwMode="auto">
          <a:xfrm>
            <a:off x="6948264" y="3789040"/>
            <a:ext cx="2448272" cy="2888961"/>
          </a:xfrm>
          <a:prstGeom prst="rect">
            <a:avLst/>
          </a:prstGeom>
          <a:noFill/>
        </p:spPr>
      </p:pic>
      <p:pic>
        <p:nvPicPr>
          <p:cNvPr id="8" name="Picture 10" descr="Сайт школы 8 &quot; Театральные встречи.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4622364"/>
            <a:ext cx="2980848" cy="2235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43356504"/>
      </p:ext>
    </p:extLst>
  </p:cSld>
  <p:clrMapOvr>
    <a:masterClrMapping/>
  </p:clrMapOvr>
  <p:transition spd="med">
    <p:plu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0"/>
            <a:ext cx="38090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История театра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646331"/>
            <a:ext cx="4608512" cy="3477875"/>
          </a:xfrm>
          <a:prstGeom prst="rect">
            <a:avLst/>
          </a:prstGeom>
          <a:ln>
            <a:solidFill>
              <a:srgbClr val="9933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Идея о театре появилась в древней </a:t>
            </a:r>
            <a:r>
              <a:rPr lang="ru-RU" sz="2000" dirty="0" err="1"/>
              <a:t>греции</a:t>
            </a:r>
            <a:r>
              <a:rPr lang="ru-RU" sz="2000" dirty="0"/>
              <a:t>, и только потом уже окрепла и проросла могучими корнями в сферу искусства в том значении, к которому мы привыкли. Первоначально же, рождение театра связано с обрядовыми играми, посвященными богам-покровителям земледелия: Деметре, ее дочери Коре, Дионису. Последнему, из всего пантеона Богов, греки уделяли особое внимание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6328" y="4509120"/>
            <a:ext cx="3960440" cy="1631216"/>
          </a:xfrm>
          <a:prstGeom prst="rect">
            <a:avLst/>
          </a:prstGeom>
          <a:ln>
            <a:solidFill>
              <a:srgbClr val="9933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Дионис, считался богом творческих сил природы, виноделия, а </a:t>
            </a:r>
            <a:r>
              <a:rPr lang="ru-RU" sz="2000" dirty="0" err="1"/>
              <a:t>впоследствие</a:t>
            </a:r>
            <a:r>
              <a:rPr lang="ru-RU" sz="2000" dirty="0"/>
              <a:t> и вовсе назван богом поэзии и театра.</a:t>
            </a:r>
          </a:p>
        </p:txBody>
      </p:sp>
      <p:pic>
        <p:nvPicPr>
          <p:cNvPr id="5" name="Picture 2" descr="Жители Эллады - Картинка 4307/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692696"/>
            <a:ext cx="3035829" cy="2276872"/>
          </a:xfrm>
          <a:prstGeom prst="rect">
            <a:avLst/>
          </a:prstGeom>
          <a:noFill/>
          <a:ln>
            <a:solidFill>
              <a:srgbClr val="993300"/>
            </a:solidFill>
          </a:ln>
        </p:spPr>
      </p:pic>
      <p:pic>
        <p:nvPicPr>
          <p:cNvPr id="6" name="Picture 4" descr="Чтение книги (Путешествие в древний мир. Иллюстрированная эн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93096"/>
            <a:ext cx="3127929" cy="2564903"/>
          </a:xfrm>
          <a:prstGeom prst="rect">
            <a:avLst/>
          </a:prstGeom>
          <a:noFill/>
          <a:ln>
            <a:solidFill>
              <a:srgbClr val="9933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99889474"/>
      </p:ext>
    </p:extLst>
  </p:cSld>
  <p:clrMapOvr>
    <a:masterClrMapping/>
  </p:clrMapOvr>
  <p:transition spd="med">
    <p:plu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4932040" cy="2862322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Знаменитые драматурги того времени: Эсхил, </a:t>
            </a:r>
            <a:r>
              <a:rPr lang="ru-RU" sz="2000" dirty="0" err="1" smtClean="0"/>
              <a:t>Софокл</a:t>
            </a:r>
            <a:r>
              <a:rPr lang="ru-RU" sz="2000" dirty="0" smtClean="0"/>
              <a:t>,</a:t>
            </a:r>
            <a:r>
              <a:rPr lang="ru-RU" sz="2000" dirty="0"/>
              <a:t> </a:t>
            </a:r>
            <a:r>
              <a:rPr lang="ru-RU" sz="2000" dirty="0" smtClean="0"/>
              <a:t> Еврипид</a:t>
            </a:r>
            <a:r>
              <a:rPr lang="ru-RU" sz="2000" dirty="0"/>
              <a:t>, которых называют отцами греческой трагедии, Аристофан — отец комедии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/>
              <a:t>В Риме можно </a:t>
            </a:r>
            <a:r>
              <a:rPr lang="ru-RU" sz="2000" dirty="0" smtClean="0"/>
              <a:t>отметить</a:t>
            </a:r>
            <a:r>
              <a:rPr lang="ru-RU" sz="2000" dirty="0"/>
              <a:t> </a:t>
            </a:r>
            <a:r>
              <a:rPr lang="ru-RU" sz="2000" dirty="0" err="1" smtClean="0"/>
              <a:t>Плавта</a:t>
            </a:r>
            <a:r>
              <a:rPr lang="ru-RU" sz="2000" dirty="0"/>
              <a:t> комедиографа и Сенеку, который обрабатывал произведения Еврипида.</a:t>
            </a:r>
          </a:p>
        </p:txBody>
      </p:sp>
      <p:pic>
        <p:nvPicPr>
          <p:cNvPr id="3" name="Picture 2" descr="Aischylos Büs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8876" y="0"/>
            <a:ext cx="1821822" cy="292494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7596336" y="2564904"/>
            <a:ext cx="750526" cy="36933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/>
              <a:t>Эсхил</a:t>
            </a:r>
            <a:endParaRPr lang="ru-RU" dirty="0"/>
          </a:p>
        </p:txBody>
      </p:sp>
      <p:pic>
        <p:nvPicPr>
          <p:cNvPr id="5" name="Picture 4" descr="https://upload.wikimedia.org/wikipedia/commons/thumb/f/f0/Bildhuggarkonst%2C_Sofokles%2C_Nordisk_familjebok.png/200px-Bildhuggarkonst%2C_Sofokles%2C_Nordisk_familjebo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0"/>
            <a:ext cx="1905000" cy="403860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5076056" y="3645024"/>
            <a:ext cx="920445" cy="36933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ru-RU" dirty="0" err="1"/>
              <a:t>Софокл</a:t>
            </a:r>
            <a:endParaRPr lang="ru-RU" dirty="0"/>
          </a:p>
        </p:txBody>
      </p:sp>
      <p:pic>
        <p:nvPicPr>
          <p:cNvPr id="7" name="Picture 6" descr="https://upload.wikimedia.org/wikipedia/commons/thumb/4/4a/Euripides_Pio-Clementino_Inv302.jpg/200px-Euripides_Pio-Clementino_Inv3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3068960"/>
            <a:ext cx="1905000" cy="253365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7524328" y="5157192"/>
            <a:ext cx="1027845" cy="36933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/>
              <a:t>Еврипид</a:t>
            </a:r>
            <a:endParaRPr lang="ru-RU" dirty="0"/>
          </a:p>
        </p:txBody>
      </p:sp>
      <p:pic>
        <p:nvPicPr>
          <p:cNvPr id="9" name="Picture 8" descr="https://upload.wikimedia.org/wikipedia/commons/thumb/8/83/Aristofanes.jpg/200px-Aristofan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4124324"/>
            <a:ext cx="1905000" cy="273367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5364088" y="6093296"/>
            <a:ext cx="1249701" cy="36933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/>
              <a:t>Аристофан</a:t>
            </a:r>
            <a:endParaRPr lang="ru-RU" dirty="0"/>
          </a:p>
        </p:txBody>
      </p:sp>
      <p:pic>
        <p:nvPicPr>
          <p:cNvPr id="11" name="Picture 10" descr="https://upload.wikimedia.org/wikipedia/commons/thumb/8/80/Plautus.gif/138px-Plautus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356992"/>
            <a:ext cx="1872208" cy="269978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467544" y="6165304"/>
            <a:ext cx="809837" cy="36933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/>
              <a:t> </a:t>
            </a:r>
            <a:r>
              <a:rPr lang="ru-RU" dirty="0" err="1" smtClean="0"/>
              <a:t>Плавт</a:t>
            </a:r>
            <a:endParaRPr lang="ru-RU" dirty="0"/>
          </a:p>
        </p:txBody>
      </p:sp>
      <p:pic>
        <p:nvPicPr>
          <p:cNvPr id="13" name="Picture 12" descr="https://upload.wikimedia.org/wikipedia/commons/thumb/b/b1/0_S%C3%A9n%C3%A8que_-_Mus%C3%A9e_du_Prado_-_Cat._144_-_%282%29.JPG/250px-0_S%C3%A9n%C3%A8que_-_Mus%C3%A9e_du_Prado_-_Cat._144_-_%282%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3284984"/>
            <a:ext cx="1877194" cy="2815791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131840" y="6165304"/>
            <a:ext cx="876971" cy="36933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/>
              <a:t>Сенека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2171343"/>
      </p:ext>
    </p:extLst>
  </p:cSld>
  <p:clrMapOvr>
    <a:masterClrMapping/>
  </p:clrMapOvr>
  <p:transition spd="med">
    <p:plu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0"/>
            <a:ext cx="3971215" cy="64633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Европейский театр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836712"/>
            <a:ext cx="2247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/>
              <a:t>Средневековье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628800"/>
            <a:ext cx="4283968" cy="3477875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После падения Римской империи античный театр был </a:t>
            </a:r>
            <a:r>
              <a:rPr lang="ru-RU" sz="2000" dirty="0" smtClean="0"/>
              <a:t>забыт</a:t>
            </a:r>
            <a:r>
              <a:rPr lang="ru-RU" sz="2000" dirty="0"/>
              <a:t>.</a:t>
            </a:r>
            <a:r>
              <a:rPr lang="ru-RU" sz="2000" dirty="0" smtClean="0"/>
              <a:t> Театральное </a:t>
            </a:r>
            <a:r>
              <a:rPr lang="ru-RU" sz="2000" dirty="0"/>
              <a:t>искусство считалось ересью и попадало под инквизицию. Казалось бы, при таком режиме театр должен был исчезнуть с лица земли, но он выжил. Во многом благодаря странствующим труппам, которые скитались  с импровизационными сценками по небольшим </a:t>
            </a:r>
            <a:r>
              <a:rPr lang="ru-RU" sz="2000" dirty="0" smtClean="0"/>
              <a:t>селеньям.</a:t>
            </a:r>
            <a:endParaRPr lang="ru-RU" sz="2000" dirty="0"/>
          </a:p>
        </p:txBody>
      </p:sp>
      <p:pic>
        <p:nvPicPr>
          <p:cNvPr id="5" name="Picture 2" descr="https://upload.wikimedia.org/wikipedia/commons/thumb/f/fe/ChesterMysteryPlay_300dpi.jpg/640px-ChesterMysteryPlay_300dp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1242" y="764704"/>
            <a:ext cx="4183794" cy="475252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5661248"/>
            <a:ext cx="4392488" cy="64633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Английский средневековый театр, </a:t>
            </a:r>
            <a:endParaRPr lang="ru-RU" dirty="0" smtClean="0"/>
          </a:p>
          <a:p>
            <a:pPr algn="ctr"/>
            <a:r>
              <a:rPr lang="ru-RU" dirty="0" smtClean="0"/>
              <a:t>гравюра </a:t>
            </a:r>
            <a:r>
              <a:rPr lang="ru-RU" dirty="0"/>
              <a:t>19 века</a:t>
            </a:r>
          </a:p>
        </p:txBody>
      </p:sp>
    </p:spTree>
    <p:extLst>
      <p:ext uri="{BB962C8B-B14F-4D97-AF65-F5344CB8AC3E}">
        <p14:creationId xmlns:p14="http://schemas.microsoft.com/office/powerpoint/2010/main" xmlns="" val="1371766940"/>
      </p:ext>
    </p:extLst>
  </p:cSld>
  <p:clrMapOvr>
    <a:masterClrMapping/>
  </p:clrMapOvr>
  <p:transition spd="med">
    <p:plu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60648"/>
            <a:ext cx="6773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 </a:t>
            </a:r>
            <a:r>
              <a:rPr lang="ru-RU" sz="3600" dirty="0" smtClean="0"/>
              <a:t>        Современный театр</a:t>
            </a:r>
            <a:endParaRPr lang="ru-RU" sz="3600" dirty="0"/>
          </a:p>
        </p:txBody>
      </p:sp>
      <p:pic>
        <p:nvPicPr>
          <p:cNvPr id="1026" name="Picture 2" descr="http://m.penza.kp.ru/share/i/12/5925064/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24744"/>
            <a:ext cx="464451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980728"/>
            <a:ext cx="41044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19 - начало 20 </a:t>
            </a:r>
            <a:r>
              <a:rPr lang="ru-RU" dirty="0" smtClean="0"/>
              <a:t>вв.</a:t>
            </a:r>
          </a:p>
          <a:p>
            <a:r>
              <a:rPr lang="ru-RU" dirty="0" smtClean="0"/>
              <a:t>Возникает </a:t>
            </a:r>
            <a:r>
              <a:rPr lang="ru-RU" dirty="0"/>
              <a:t>принципиально новая концепция театрального искусства: недостаточно только профессионального исполнения спектакля (актерская работа, сценическое оформление, шумовые и световые эффекты и т.д.), необходимо их органичное сочетание, слияние в единое </a:t>
            </a:r>
            <a:r>
              <a:rPr lang="ru-RU" dirty="0" smtClean="0"/>
              <a:t>целое </a:t>
            </a: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следствие этого, </a:t>
            </a:r>
            <a:r>
              <a:rPr lang="ru-RU" dirty="0" smtClean="0"/>
              <a:t>в теорию </a:t>
            </a:r>
            <a:r>
              <a:rPr lang="ru-RU" dirty="0"/>
              <a:t>и практику театра входят новые базовые понятия: общая концепция спектакля, сверхзадача, сквозное действие, актерский ансамбль, режиссерское решение и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2584358614"/>
      </p:ext>
    </p:extLst>
  </p:cSld>
  <p:clrMapOvr>
    <a:masterClrMapping/>
  </p:clrMapOvr>
  <p:transition spd="med">
    <p:plu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476672"/>
            <a:ext cx="79563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Понятие «театр» включает в себя  различные его               виды: </a:t>
            </a:r>
          </a:p>
          <a:p>
            <a:endParaRPr lang="ru-RU" sz="2400" dirty="0" smtClean="0"/>
          </a:p>
          <a:p>
            <a:r>
              <a:rPr lang="ru-RU" sz="2400" dirty="0" smtClean="0"/>
              <a:t>драматический театр, 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r>
              <a:rPr lang="ru-RU" sz="2400" dirty="0" smtClean="0"/>
              <a:t>оперный, 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r>
              <a:rPr lang="ru-RU" sz="2400" dirty="0" smtClean="0"/>
              <a:t> балетный, </a:t>
            </a:r>
          </a:p>
          <a:p>
            <a:endParaRPr lang="ru-RU" sz="2400" dirty="0" smtClean="0"/>
          </a:p>
          <a:p>
            <a:r>
              <a:rPr lang="ru-RU" sz="2400" dirty="0" smtClean="0"/>
              <a:t>кукольный, </a:t>
            </a:r>
          </a:p>
          <a:p>
            <a:endParaRPr lang="ru-RU" sz="2400" dirty="0" smtClean="0"/>
          </a:p>
          <a:p>
            <a:r>
              <a:rPr lang="ru-RU" sz="2400" dirty="0" smtClean="0"/>
              <a:t>театр пантомимы и </a:t>
            </a:r>
            <a:r>
              <a:rPr lang="ru-RU" sz="2400" dirty="0" err="1" smtClean="0"/>
              <a:t>др</a:t>
            </a:r>
            <a:endParaRPr lang="ru-RU" sz="2400" dirty="0"/>
          </a:p>
        </p:txBody>
      </p:sp>
      <p:pic>
        <p:nvPicPr>
          <p:cNvPr id="4" name="Picture 2" descr="Masks Representing Theatre Comedy And Drama Over White Background Клипарты, векторы, и Набор Иллюстраций Без Оплаты Отчислений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00" t="7962" r="53381" b="33199"/>
          <a:stretch>
            <a:fillRect/>
          </a:stretch>
        </p:blipFill>
        <p:spPr bwMode="auto">
          <a:xfrm>
            <a:off x="395536" y="1628800"/>
            <a:ext cx="504056" cy="519808"/>
          </a:xfrm>
          <a:prstGeom prst="rect">
            <a:avLst/>
          </a:prstGeom>
          <a:noFill/>
        </p:spPr>
      </p:pic>
      <p:pic>
        <p:nvPicPr>
          <p:cNvPr id="5" name="Picture 4" descr="Masks Representing Theatre Comedy And Drama Over White Background Клипарты, векторы, и Набор Иллюстраций Без Оплаты Отчислений.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659" t="31141" r="8021" b="10020"/>
          <a:stretch>
            <a:fillRect/>
          </a:stretch>
        </p:blipFill>
        <p:spPr bwMode="auto">
          <a:xfrm>
            <a:off x="467544" y="2348880"/>
            <a:ext cx="508420" cy="524308"/>
          </a:xfrm>
          <a:prstGeom prst="rect">
            <a:avLst/>
          </a:prstGeom>
          <a:noFill/>
        </p:spPr>
      </p:pic>
      <p:pic>
        <p:nvPicPr>
          <p:cNvPr id="6" name="Picture 2" descr="Masks Representing Theatre Comedy And Drama Over White Background Клипарты, векторы, и Набор Иллюстраций Без Оплаты Отчислений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00" t="7962" r="53381" b="33199"/>
          <a:stretch>
            <a:fillRect/>
          </a:stretch>
        </p:blipFill>
        <p:spPr bwMode="auto">
          <a:xfrm>
            <a:off x="395536" y="3068960"/>
            <a:ext cx="512784" cy="528809"/>
          </a:xfrm>
          <a:prstGeom prst="rect">
            <a:avLst/>
          </a:prstGeom>
          <a:noFill/>
        </p:spPr>
      </p:pic>
      <p:pic>
        <p:nvPicPr>
          <p:cNvPr id="7" name="Picture 4" descr="Masks Representing Theatre Comedy And Drama Over White Background Клипарты, векторы, и Набор Иллюстраций Без Оплаты Отчислений.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659" t="31141" r="8021" b="10020"/>
          <a:stretch>
            <a:fillRect/>
          </a:stretch>
        </p:blipFill>
        <p:spPr bwMode="auto">
          <a:xfrm>
            <a:off x="539552" y="3789040"/>
            <a:ext cx="508420" cy="524308"/>
          </a:xfrm>
          <a:prstGeom prst="rect">
            <a:avLst/>
          </a:prstGeom>
          <a:noFill/>
        </p:spPr>
      </p:pic>
      <p:pic>
        <p:nvPicPr>
          <p:cNvPr id="8" name="Picture 2" descr="Masks Representing Theatre Comedy And Drama Over White Background Клипарты, векторы, и Набор Иллюстраций Без Оплаты Отчислений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00" t="7962" r="53381" b="33199"/>
          <a:stretch>
            <a:fillRect/>
          </a:stretch>
        </p:blipFill>
        <p:spPr bwMode="auto">
          <a:xfrm>
            <a:off x="539552" y="4581128"/>
            <a:ext cx="512784" cy="52880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796136" y="2420888"/>
            <a:ext cx="2987824" cy="3970318"/>
          </a:xfrm>
          <a:prstGeom prst="rect">
            <a:avLst/>
          </a:prstGeom>
          <a:ln>
            <a:solidFill>
              <a:srgbClr val="99330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Во все времена театр представлял собой искусство коллективное; в современном театре в создании спектакля, помимо актёров и режиссёра (дирижёра, ба</a:t>
            </a:r>
          </a:p>
          <a:p>
            <a:r>
              <a:rPr lang="ru-RU" dirty="0" err="1" smtClean="0"/>
              <a:t>летмейстера</a:t>
            </a:r>
            <a:r>
              <a:rPr lang="ru-RU" dirty="0" smtClean="0"/>
              <a:t>), участвуют художник-сценограф,  композитор, хореограф, а также бутафоры, костюмеры, гримёры, рабочие сцены, осветители</a:t>
            </a:r>
            <a:endParaRPr lang="ru-RU" dirty="0"/>
          </a:p>
        </p:txBody>
      </p:sp>
      <p:pic>
        <p:nvPicPr>
          <p:cNvPr id="10" name="Picture 6" descr="Theater Masks Silhouette Free Clip Art Picture nagoyaschool.ne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3544" r="4320"/>
          <a:stretch>
            <a:fillRect/>
          </a:stretch>
        </p:blipFill>
        <p:spPr bwMode="auto">
          <a:xfrm>
            <a:off x="6804248" y="908720"/>
            <a:ext cx="1901279" cy="1547664"/>
          </a:xfrm>
          <a:prstGeom prst="rect">
            <a:avLst/>
          </a:prstGeom>
          <a:noFill/>
        </p:spPr>
      </p:pic>
      <p:pic>
        <p:nvPicPr>
          <p:cNvPr id="11" name="Picture 10" descr="Кукольник и марионетки: Пьеро, Коломбина, - векторизованное изображение клипарта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2420888"/>
            <a:ext cx="2213466" cy="2292250"/>
          </a:xfrm>
          <a:prstGeom prst="rect">
            <a:avLst/>
          </a:prstGeom>
          <a:noFill/>
        </p:spPr>
      </p:pic>
      <p:pic>
        <p:nvPicPr>
          <p:cNvPr id="12" name="Picture 10" descr="сериал автономка продолжение 2сезон - Скачать бесплатно без регистрации и смс, программы, фильмы, игры, музыку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b="5128"/>
          <a:stretch>
            <a:fillRect/>
          </a:stretch>
        </p:blipFill>
        <p:spPr bwMode="auto">
          <a:xfrm>
            <a:off x="1384666" y="4933167"/>
            <a:ext cx="3043318" cy="19248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78260767"/>
      </p:ext>
    </p:extLst>
  </p:cSld>
  <p:clrMapOvr>
    <a:masterClrMapping/>
  </p:clrMapOvr>
  <p:transition spd="med">
    <p:plu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Смеяться разрешается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61106" cy="1932806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275856" y="0"/>
            <a:ext cx="33858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Виды театра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548680"/>
            <a:ext cx="4044056" cy="5847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Драматический театр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268760"/>
            <a:ext cx="8280920" cy="163121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В отличие от других видов театра постановки драматического театра основаны на литературных драматических произведениях. </a:t>
            </a:r>
          </a:p>
          <a:p>
            <a:pPr algn="ctr"/>
            <a:r>
              <a:rPr lang="ru-RU" sz="2000" dirty="0" smtClean="0"/>
              <a:t>К драматической литературе относятся драма, комедия, трагедия, трагикомедия, водевиль, фарс, мелодрама.</a:t>
            </a:r>
            <a:endParaRPr lang="ru-RU" sz="2000" dirty="0"/>
          </a:p>
        </p:txBody>
      </p:sp>
      <p:sp>
        <p:nvSpPr>
          <p:cNvPr id="7" name="AutoShape 2" descr="Смеяться разрешается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Смеяться разрешается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12" descr="Афиши кинофильмов СССР &quot; Руины империи. Заброшенные города, военные части, заводы. Национальный архив заброшенных объектов по в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996952"/>
            <a:ext cx="2843808" cy="3660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4" descr="Афиши - драмтеатр краснодар афиша . Обновление сегод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246" y="2924944"/>
            <a:ext cx="5783906" cy="393305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1907704" y="6488668"/>
            <a:ext cx="389427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Нижегородский драматический театр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5649128"/>
      </p:ext>
    </p:extLst>
  </p:cSld>
  <p:clrMapOvr>
    <a:masterClrMapping/>
  </p:clrMapOvr>
  <p:transition spd="med">
    <p:plus/>
  </p:transition>
</p:sld>
</file>

<file path=ppt/theme/theme1.xml><?xml version="1.0" encoding="utf-8"?>
<a:theme xmlns:a="http://schemas.openxmlformats.org/drawingml/2006/main" name="Тема2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Тема24</Template>
  <TotalTime>425</TotalTime>
  <Words>457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Тема24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Альфия</cp:lastModifiedBy>
  <cp:revision>32</cp:revision>
  <dcterms:created xsi:type="dcterms:W3CDTF">2014-10-27T07:26:27Z</dcterms:created>
  <dcterms:modified xsi:type="dcterms:W3CDTF">2020-04-02T15:43:35Z</dcterms:modified>
</cp:coreProperties>
</file>